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318" r:id="rId37"/>
    <p:sldId id="319" r:id="rId38"/>
    <p:sldId id="326" r:id="rId39"/>
    <p:sldId id="327" r:id="rId40"/>
    <p:sldId id="330" r:id="rId41"/>
    <p:sldId id="331" r:id="rId42"/>
    <p:sldId id="279" r:id="rId43"/>
    <p:sldId id="275" r:id="rId44"/>
    <p:sldId id="276" r:id="rId45"/>
    <p:sldId id="274" r:id="rId46"/>
    <p:sldId id="257" r:id="rId47"/>
    <p:sldId id="259" r:id="rId48"/>
    <p:sldId id="295" r:id="rId49"/>
    <p:sldId id="304" r:id="rId50"/>
    <p:sldId id="296" r:id="rId51"/>
    <p:sldId id="298" r:id="rId52"/>
    <p:sldId id="315" r:id="rId53"/>
    <p:sldId id="316" r:id="rId54"/>
    <p:sldId id="317" r:id="rId55"/>
    <p:sldId id="258" r:id="rId56"/>
    <p:sldId id="277" r:id="rId57"/>
    <p:sldId id="278" r:id="rId58"/>
    <p:sldId id="284" r:id="rId59"/>
    <p:sldId id="286" r:id="rId60"/>
    <p:sldId id="321" r:id="rId61"/>
    <p:sldId id="320" r:id="rId62"/>
    <p:sldId id="323" r:id="rId63"/>
    <p:sldId id="325" r:id="rId64"/>
    <p:sldId id="322" r:id="rId65"/>
    <p:sldId id="324" r:id="rId66"/>
    <p:sldId id="329" r:id="rId67"/>
    <p:sldId id="32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318"/>
            <p14:sldId id="319"/>
            <p14:sldId id="326"/>
            <p14:sldId id="327"/>
            <p14:sldId id="330"/>
            <p14:sldId id="331"/>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21"/>
            <p14:sldId id="320"/>
            <p14:sldId id="323"/>
            <p14:sldId id="325"/>
            <p14:sldId id="322"/>
            <p14:sldId id="324"/>
            <p14:sldId id="329"/>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63D8"/>
    <a:srgbClr val="3CB44B"/>
    <a:srgbClr val="FFE119"/>
    <a:srgbClr val="F58231"/>
    <a:srgbClr val="E6194B"/>
    <a:srgbClr val="BFBFBF"/>
    <a:srgbClr val="E4E6EB"/>
    <a:srgbClr val="9898BA"/>
    <a:srgbClr val="666699"/>
    <a:srgbClr val="BBD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6.gif"/><Relationship Id="rId5" Type="http://schemas.openxmlformats.org/officeDocument/2006/relationships/image" Target="../media/image85.png"/><Relationship Id="rId4" Type="http://schemas.openxmlformats.org/officeDocument/2006/relationships/hyperlink" Target="https://gfycat.com/ancientgreencolt-outdoors-ripples-nature-green-ocea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6.gif"/><Relationship Id="rId5" Type="http://schemas.openxmlformats.org/officeDocument/2006/relationships/image" Target="../media/image85.png"/><Relationship Id="rId4" Type="http://schemas.openxmlformats.org/officeDocument/2006/relationships/hyperlink" Target="https://gfycat.com/ancientgreencolt-outdoors-ripples-nature-green-ocea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gif"/><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1.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86.gif"/><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86.gif"/><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6.gif"/><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medium.com/@juliomacr/10-firebase-realtime-database-rule-templates-d4894a118a98" TargetMode="Externa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hyperlink" Target="https://firebase.google.com/docs/database/security" TargetMode="External"/><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hyperlink" Target="https://firebase.google.com/docs/database/security/rules-conditions" TargetMode="Externa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firebase.google.com/docs/auth/user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firebase.google.com/docs/rules/rules-and-auth"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Picture hunting</a:t>
            </a:r>
          </a:p>
          <a:p>
            <a:pPr marL="971550" lvl="1" indent="-514350">
              <a:buFont typeface="+mj-lt"/>
              <a:buAutoNum type="arabicPeriod"/>
            </a:pPr>
            <a:r>
              <a:rPr lang="en-CA" strike="sngStrike" dirty="0"/>
              <a:t>Rainbow for overlapping ships</a:t>
            </a:r>
          </a:p>
          <a:p>
            <a:pPr marL="971550" lvl="1" indent="-514350">
              <a:buFont typeface="+mj-lt"/>
              <a:buAutoNum type="arabicPeriod"/>
            </a:pPr>
            <a:r>
              <a:rPr lang="en-CA" dirty="0"/>
              <a:t>Bubble wrap icon</a:t>
            </a:r>
          </a:p>
          <a:p>
            <a:pPr marL="971550" lvl="1" indent="-514350">
              <a:buFont typeface="+mj-lt"/>
              <a:buAutoNum type="arabicPeriod"/>
            </a:pPr>
            <a:r>
              <a:rPr lang="en-CA" dirty="0"/>
              <a:t>Powerups buoy</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113744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332637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48148E-6 L -0.09817 0.48588 " pathEditMode="relative" rAng="0" ptsTypes="AA">
                                      <p:cBhvr>
                                        <p:cTn id="6" dur="2000" fill="hold"/>
                                        <p:tgtEl>
                                          <p:spTgt spid="7"/>
                                        </p:tgtEl>
                                        <p:attrNameLst>
                                          <p:attrName>ppt_x</p:attrName>
                                          <p:attrName>ppt_y</p:attrName>
                                        </p:attrNameLst>
                                      </p:cBhvr>
                                      <p:rCtr x="-4909" y="2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HOST</a:t>
            </a:r>
          </a:p>
        </p:txBody>
      </p:sp>
    </p:spTree>
    <p:extLst>
      <p:ext uri="{BB962C8B-B14F-4D97-AF65-F5344CB8AC3E}">
        <p14:creationId xmlns:p14="http://schemas.microsoft.com/office/powerpoint/2010/main" val="3594039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1FFA18F8-1CB4-4E80-B3E8-CB1E124B7FB1}"/>
              </a:ext>
            </a:extLst>
          </p:cNvPr>
          <p:cNvSpPr/>
          <p:nvPr/>
        </p:nvSpPr>
        <p:spPr>
          <a:xfrm>
            <a:off x="1422546" y="3547281"/>
            <a:ext cx="5393931" cy="199617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EB50F2D4-7E55-45C0-B87D-A33AFBB96EEB}"/>
              </a:ext>
            </a:extLst>
          </p:cNvPr>
          <p:cNvSpPr/>
          <p:nvPr/>
        </p:nvSpPr>
        <p:spPr>
          <a:xfrm>
            <a:off x="1434691" y="861364"/>
            <a:ext cx="5686602" cy="229931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7BEF58E-1821-4CF2-9738-D5348B6C82A5}"/>
              </a:ext>
            </a:extLst>
          </p:cNvPr>
          <p:cNvPicPr>
            <a:picLocks noChangeAspect="1"/>
          </p:cNvPicPr>
          <p:nvPr/>
        </p:nvPicPr>
        <p:blipFill>
          <a:blip r:embed="rId2"/>
          <a:stretch>
            <a:fillRect/>
          </a:stretch>
        </p:blipFill>
        <p:spPr>
          <a:xfrm>
            <a:off x="0" y="838787"/>
            <a:ext cx="1323796" cy="815672"/>
          </a:xfrm>
          <a:prstGeom prst="rect">
            <a:avLst/>
          </a:prstGeom>
        </p:spPr>
      </p:pic>
      <p:pic>
        <p:nvPicPr>
          <p:cNvPr id="7" name="Picture 6">
            <a:extLst>
              <a:ext uri="{FF2B5EF4-FFF2-40B4-BE49-F238E27FC236}">
                <a16:creationId xmlns:a16="http://schemas.microsoft.com/office/drawing/2014/main" id="{C7D50313-7DBA-42F2-A25D-E0E1CACD578A}"/>
              </a:ext>
            </a:extLst>
          </p:cNvPr>
          <p:cNvPicPr>
            <a:picLocks noChangeAspect="1"/>
          </p:cNvPicPr>
          <p:nvPr/>
        </p:nvPicPr>
        <p:blipFill>
          <a:blip r:embed="rId3"/>
          <a:stretch>
            <a:fillRect/>
          </a:stretch>
        </p:blipFill>
        <p:spPr>
          <a:xfrm>
            <a:off x="273753" y="2013719"/>
            <a:ext cx="1202094" cy="916749"/>
          </a:xfrm>
          <a:prstGeom prst="rect">
            <a:avLst/>
          </a:prstGeom>
        </p:spPr>
      </p:pic>
      <p:pic>
        <p:nvPicPr>
          <p:cNvPr id="9" name="Picture 8">
            <a:extLst>
              <a:ext uri="{FF2B5EF4-FFF2-40B4-BE49-F238E27FC236}">
                <a16:creationId xmlns:a16="http://schemas.microsoft.com/office/drawing/2014/main" id="{3DC892B2-1077-4C25-900C-7A1D24290E61}"/>
              </a:ext>
            </a:extLst>
          </p:cNvPr>
          <p:cNvPicPr>
            <a:picLocks noChangeAspect="1"/>
          </p:cNvPicPr>
          <p:nvPr/>
        </p:nvPicPr>
        <p:blipFill>
          <a:blip r:embed="rId4"/>
          <a:stretch>
            <a:fillRect/>
          </a:stretch>
        </p:blipFill>
        <p:spPr>
          <a:xfrm>
            <a:off x="-25813" y="3677793"/>
            <a:ext cx="1801226" cy="916749"/>
          </a:xfrm>
          <a:prstGeom prst="rect">
            <a:avLst/>
          </a:prstGeom>
        </p:spPr>
      </p:pic>
      <p:graphicFrame>
        <p:nvGraphicFramePr>
          <p:cNvPr id="10" name="Table 10">
            <a:extLst>
              <a:ext uri="{FF2B5EF4-FFF2-40B4-BE49-F238E27FC236}">
                <a16:creationId xmlns:a16="http://schemas.microsoft.com/office/drawing/2014/main" id="{CBCBA473-A9A5-4B72-929D-F3302348ECB0}"/>
              </a:ext>
            </a:extLst>
          </p:cNvPr>
          <p:cNvGraphicFramePr>
            <a:graphicFrameLocks noGrp="1"/>
          </p:cNvGraphicFramePr>
          <p:nvPr>
            <p:extLst>
              <p:ext uri="{D42A27DB-BD31-4B8C-83A1-F6EECF244321}">
                <p14:modId xmlns:p14="http://schemas.microsoft.com/office/powerpoint/2010/main" val="2692261898"/>
              </p:ext>
            </p:extLst>
          </p:nvPr>
        </p:nvGraphicFramePr>
        <p:xfrm>
          <a:off x="1488888" y="1434145"/>
          <a:ext cx="5327589" cy="1876575"/>
        </p:xfrm>
        <a:graphic>
          <a:graphicData uri="http://schemas.openxmlformats.org/drawingml/2006/table">
            <a:tbl>
              <a:tblPr firstRow="1" bandRow="1">
                <a:tableStyleId>{5C22544A-7EE6-4342-B048-85BDC9FD1C3A}</a:tableStyleId>
              </a:tblPr>
              <a:tblGrid>
                <a:gridCol w="1864409">
                  <a:extLst>
                    <a:ext uri="{9D8B030D-6E8A-4147-A177-3AD203B41FA5}">
                      <a16:colId xmlns:a16="http://schemas.microsoft.com/office/drawing/2014/main" val="3778672930"/>
                    </a:ext>
                  </a:extLst>
                </a:gridCol>
                <a:gridCol w="1775534">
                  <a:extLst>
                    <a:ext uri="{9D8B030D-6E8A-4147-A177-3AD203B41FA5}">
                      <a16:colId xmlns:a16="http://schemas.microsoft.com/office/drawing/2014/main" val="2096610824"/>
                    </a:ext>
                  </a:extLst>
                </a:gridCol>
                <a:gridCol w="1687646">
                  <a:extLst>
                    <a:ext uri="{9D8B030D-6E8A-4147-A177-3AD203B41FA5}">
                      <a16:colId xmlns:a16="http://schemas.microsoft.com/office/drawing/2014/main" val="1374739898"/>
                    </a:ext>
                  </a:extLst>
                </a:gridCol>
              </a:tblGrid>
              <a:tr h="764055">
                <a:tc>
                  <a:txBody>
                    <a:bodyPr/>
                    <a:lstStyle/>
                    <a:p>
                      <a:r>
                        <a:rPr lang="en-CA" dirty="0"/>
                        <a:t>Name</a:t>
                      </a:r>
                    </a:p>
                  </a:txBody>
                  <a:tcPr/>
                </a:tc>
                <a:tc>
                  <a:txBody>
                    <a:bodyPr/>
                    <a:lstStyle/>
                    <a:p>
                      <a:r>
                        <a:rPr lang="en-CA" dirty="0"/>
                        <a:t>Status</a:t>
                      </a:r>
                    </a:p>
                  </a:txBody>
                  <a:tcPr/>
                </a:tc>
                <a:tc>
                  <a:txBody>
                    <a:bodyPr/>
                    <a:lstStyle/>
                    <a:p>
                      <a:r>
                        <a:rPr lang="en-CA" dirty="0"/>
                        <a:t>Override</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059147508"/>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984626400"/>
                  </a:ext>
                </a:extLst>
              </a:tr>
              <a:tr h="370840">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graphicFrame>
        <p:nvGraphicFramePr>
          <p:cNvPr id="11" name="Table 10">
            <a:extLst>
              <a:ext uri="{FF2B5EF4-FFF2-40B4-BE49-F238E27FC236}">
                <a16:creationId xmlns:a16="http://schemas.microsoft.com/office/drawing/2014/main" id="{15AA4FE5-29E8-4395-B56A-C01A732C049D}"/>
              </a:ext>
            </a:extLst>
          </p:cNvPr>
          <p:cNvGraphicFramePr>
            <a:graphicFrameLocks noGrp="1"/>
          </p:cNvGraphicFramePr>
          <p:nvPr>
            <p:extLst>
              <p:ext uri="{D42A27DB-BD31-4B8C-83A1-F6EECF244321}">
                <p14:modId xmlns:p14="http://schemas.microsoft.com/office/powerpoint/2010/main" val="2215130898"/>
              </p:ext>
            </p:extLst>
          </p:nvPr>
        </p:nvGraphicFramePr>
        <p:xfrm>
          <a:off x="1495482" y="4019072"/>
          <a:ext cx="2916056" cy="2021840"/>
        </p:xfrm>
        <a:graphic>
          <a:graphicData uri="http://schemas.openxmlformats.org/drawingml/2006/table">
            <a:tbl>
              <a:tblPr firstRow="1" bandRow="1">
                <a:tableStyleId>{5C22544A-7EE6-4342-B048-85BDC9FD1C3A}</a:tableStyleId>
              </a:tblPr>
              <a:tblGrid>
                <a:gridCol w="1498536">
                  <a:extLst>
                    <a:ext uri="{9D8B030D-6E8A-4147-A177-3AD203B41FA5}">
                      <a16:colId xmlns:a16="http://schemas.microsoft.com/office/drawing/2014/main" val="3778672930"/>
                    </a:ext>
                  </a:extLst>
                </a:gridCol>
                <a:gridCol w="1417520">
                  <a:extLst>
                    <a:ext uri="{9D8B030D-6E8A-4147-A177-3AD203B41FA5}">
                      <a16:colId xmlns:a16="http://schemas.microsoft.com/office/drawing/2014/main" val="1374739898"/>
                    </a:ext>
                  </a:extLst>
                </a:gridCol>
              </a:tblGrid>
              <a:tr h="370840">
                <a:tc>
                  <a:txBody>
                    <a:bodyPr/>
                    <a:lstStyle/>
                    <a:p>
                      <a:r>
                        <a:rPr lang="en-CA" dirty="0"/>
                        <a:t>Email</a:t>
                      </a:r>
                    </a:p>
                  </a:txBody>
                  <a:tcPr/>
                </a:tc>
                <a:tc>
                  <a:txBody>
                    <a:bodyPr/>
                    <a:lstStyle/>
                    <a:p>
                      <a:r>
                        <a:rPr lang="en-CA" dirty="0"/>
                        <a:t>Action</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r>
                        <a:rPr lang="en-CA" dirty="0"/>
                        <a:t>Reset password</a:t>
                      </a:r>
                    </a:p>
                  </a:txBody>
                  <a:tcPr/>
                </a:tc>
                <a:extLst>
                  <a:ext uri="{0D108BD9-81ED-4DB2-BD59-A6C34878D82A}">
                    <a16:rowId xmlns:a16="http://schemas.microsoft.com/office/drawing/2014/main" val="1059147508"/>
                  </a:ext>
                </a:extLst>
              </a:tr>
              <a:tr h="370840">
                <a:tc>
                  <a:txBody>
                    <a:bodyPr/>
                    <a:lstStyle/>
                    <a:p>
                      <a:endParaRPr lang="en-CA" dirty="0"/>
                    </a:p>
                  </a:txBody>
                  <a:tcPr/>
                </a:tc>
                <a:tc>
                  <a:txBody>
                    <a:bodyPr/>
                    <a:lstStyle/>
                    <a:p>
                      <a:r>
                        <a:rPr lang="en-CA" dirty="0"/>
                        <a:t>Delete account</a:t>
                      </a:r>
                    </a:p>
                  </a:txBody>
                  <a:tcPr/>
                </a:tc>
                <a:extLst>
                  <a:ext uri="{0D108BD9-81ED-4DB2-BD59-A6C34878D82A}">
                    <a16:rowId xmlns:a16="http://schemas.microsoft.com/office/drawing/2014/main" val="1984626400"/>
                  </a:ext>
                </a:extLst>
              </a:tr>
              <a:tr h="370840">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pic>
        <p:nvPicPr>
          <p:cNvPr id="13" name="Picture 12">
            <a:extLst>
              <a:ext uri="{FF2B5EF4-FFF2-40B4-BE49-F238E27FC236}">
                <a16:creationId xmlns:a16="http://schemas.microsoft.com/office/drawing/2014/main" id="{59C73BCB-0DA2-448B-962A-CB25E56CB92C}"/>
              </a:ext>
            </a:extLst>
          </p:cNvPr>
          <p:cNvPicPr>
            <a:picLocks noChangeAspect="1"/>
          </p:cNvPicPr>
          <p:nvPr/>
        </p:nvPicPr>
        <p:blipFill>
          <a:blip r:embed="rId5"/>
          <a:stretch>
            <a:fillRect/>
          </a:stretch>
        </p:blipFill>
        <p:spPr>
          <a:xfrm>
            <a:off x="6948984" y="1733049"/>
            <a:ext cx="1331310" cy="4605615"/>
          </a:xfrm>
          <a:prstGeom prst="rect">
            <a:avLst/>
          </a:prstGeom>
        </p:spPr>
      </p:pic>
      <p:sp>
        <p:nvSpPr>
          <p:cNvPr id="14" name="TextBox 13">
            <a:extLst>
              <a:ext uri="{FF2B5EF4-FFF2-40B4-BE49-F238E27FC236}">
                <a16:creationId xmlns:a16="http://schemas.microsoft.com/office/drawing/2014/main" id="{5C6149F2-2717-4DAB-B37B-8D515063A662}"/>
              </a:ext>
            </a:extLst>
          </p:cNvPr>
          <p:cNvSpPr txBox="1"/>
          <p:nvPr/>
        </p:nvSpPr>
        <p:spPr>
          <a:xfrm>
            <a:off x="1609369" y="1011404"/>
            <a:ext cx="1732508" cy="369332"/>
          </a:xfrm>
          <a:prstGeom prst="rect">
            <a:avLst/>
          </a:prstGeom>
          <a:noFill/>
        </p:spPr>
        <p:txBody>
          <a:bodyPr wrap="square" rtlCol="0">
            <a:spAutoFit/>
          </a:bodyPr>
          <a:lstStyle/>
          <a:p>
            <a:r>
              <a:rPr lang="en-CA" dirty="0"/>
              <a:t>Current Players</a:t>
            </a:r>
          </a:p>
        </p:txBody>
      </p:sp>
      <p:sp>
        <p:nvSpPr>
          <p:cNvPr id="15" name="TextBox 14">
            <a:extLst>
              <a:ext uri="{FF2B5EF4-FFF2-40B4-BE49-F238E27FC236}">
                <a16:creationId xmlns:a16="http://schemas.microsoft.com/office/drawing/2014/main" id="{2B578385-C770-46BF-817F-805EB266FC1E}"/>
              </a:ext>
            </a:extLst>
          </p:cNvPr>
          <p:cNvSpPr txBox="1"/>
          <p:nvPr/>
        </p:nvSpPr>
        <p:spPr>
          <a:xfrm>
            <a:off x="1434691" y="3713491"/>
            <a:ext cx="2525936" cy="369332"/>
          </a:xfrm>
          <a:prstGeom prst="rect">
            <a:avLst/>
          </a:prstGeom>
          <a:noFill/>
        </p:spPr>
        <p:txBody>
          <a:bodyPr wrap="square" rtlCol="0">
            <a:spAutoFit/>
          </a:bodyPr>
          <a:lstStyle/>
          <a:p>
            <a:r>
              <a:rPr lang="en-CA" dirty="0"/>
              <a:t>Authorized Players</a:t>
            </a:r>
          </a:p>
        </p:txBody>
      </p:sp>
      <p:pic>
        <p:nvPicPr>
          <p:cNvPr id="21" name="Picture 20">
            <a:extLst>
              <a:ext uri="{FF2B5EF4-FFF2-40B4-BE49-F238E27FC236}">
                <a16:creationId xmlns:a16="http://schemas.microsoft.com/office/drawing/2014/main" id="{20CDC030-233E-4AAF-A065-0E01A96C373A}"/>
              </a:ext>
            </a:extLst>
          </p:cNvPr>
          <p:cNvPicPr>
            <a:picLocks noChangeAspect="1"/>
          </p:cNvPicPr>
          <p:nvPr/>
        </p:nvPicPr>
        <p:blipFill rotWithShape="1">
          <a:blip r:embed="rId6"/>
          <a:srcRect t="37744"/>
          <a:stretch/>
        </p:blipFill>
        <p:spPr>
          <a:xfrm>
            <a:off x="887425" y="6343437"/>
            <a:ext cx="7546361" cy="539906"/>
          </a:xfrm>
          <a:prstGeom prst="rect">
            <a:avLst/>
          </a:prstGeom>
        </p:spPr>
      </p:pic>
      <p:pic>
        <p:nvPicPr>
          <p:cNvPr id="23" name="Picture 22">
            <a:extLst>
              <a:ext uri="{FF2B5EF4-FFF2-40B4-BE49-F238E27FC236}">
                <a16:creationId xmlns:a16="http://schemas.microsoft.com/office/drawing/2014/main" id="{E1D6F6CD-FBE1-48B8-BABB-125BF8C69CFB}"/>
              </a:ext>
            </a:extLst>
          </p:cNvPr>
          <p:cNvPicPr>
            <a:picLocks noChangeAspect="1"/>
          </p:cNvPicPr>
          <p:nvPr/>
        </p:nvPicPr>
        <p:blipFill>
          <a:blip r:embed="rId7"/>
          <a:stretch>
            <a:fillRect/>
          </a:stretch>
        </p:blipFill>
        <p:spPr>
          <a:xfrm>
            <a:off x="6981570" y="764556"/>
            <a:ext cx="1266137" cy="1053752"/>
          </a:xfrm>
          <a:prstGeom prst="rect">
            <a:avLst/>
          </a:prstGeom>
        </p:spPr>
      </p:pic>
      <p:sp>
        <p:nvSpPr>
          <p:cNvPr id="24" name="TextBox 23">
            <a:extLst>
              <a:ext uri="{FF2B5EF4-FFF2-40B4-BE49-F238E27FC236}">
                <a16:creationId xmlns:a16="http://schemas.microsoft.com/office/drawing/2014/main" id="{1359C6FE-9869-4C88-8DB9-43084EAB5A57}"/>
              </a:ext>
            </a:extLst>
          </p:cNvPr>
          <p:cNvSpPr txBox="1"/>
          <p:nvPr/>
        </p:nvSpPr>
        <p:spPr>
          <a:xfrm>
            <a:off x="4657191" y="4110698"/>
            <a:ext cx="2024108" cy="276999"/>
          </a:xfrm>
          <a:prstGeom prst="rect">
            <a:avLst/>
          </a:prstGeom>
          <a:noFill/>
        </p:spPr>
        <p:txBody>
          <a:bodyPr wrap="square" rtlCol="0">
            <a:spAutoFit/>
          </a:bodyPr>
          <a:lstStyle/>
          <a:p>
            <a:r>
              <a:rPr lang="en-CA" sz="1200" dirty="0"/>
              <a:t>Email address of new player:</a:t>
            </a:r>
          </a:p>
        </p:txBody>
      </p:sp>
      <p:sp>
        <p:nvSpPr>
          <p:cNvPr id="25" name="Rectangle 24">
            <a:extLst>
              <a:ext uri="{FF2B5EF4-FFF2-40B4-BE49-F238E27FC236}">
                <a16:creationId xmlns:a16="http://schemas.microsoft.com/office/drawing/2014/main" id="{E66E1035-018A-408A-A32E-1B0D4B33283F}"/>
              </a:ext>
            </a:extLst>
          </p:cNvPr>
          <p:cNvSpPr/>
          <p:nvPr/>
        </p:nvSpPr>
        <p:spPr>
          <a:xfrm>
            <a:off x="4663313" y="4481796"/>
            <a:ext cx="2017986"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973891DD-F340-4EB4-96E2-D3731BB34583}"/>
              </a:ext>
            </a:extLst>
          </p:cNvPr>
          <p:cNvSpPr txBox="1"/>
          <p:nvPr/>
        </p:nvSpPr>
        <p:spPr>
          <a:xfrm>
            <a:off x="5184523" y="4909575"/>
            <a:ext cx="969444" cy="276999"/>
          </a:xfrm>
          <a:prstGeom prst="rect">
            <a:avLst/>
          </a:prstGeom>
          <a:noFill/>
          <a:ln>
            <a:solidFill>
              <a:schemeClr val="tx1"/>
            </a:solidFill>
          </a:ln>
        </p:spPr>
        <p:txBody>
          <a:bodyPr wrap="square" rtlCol="0">
            <a:spAutoFit/>
          </a:bodyPr>
          <a:lstStyle/>
          <a:p>
            <a:r>
              <a:rPr lang="en-CA" sz="1200" dirty="0"/>
              <a:t>Authorize</a:t>
            </a:r>
          </a:p>
        </p:txBody>
      </p:sp>
      <p:sp>
        <p:nvSpPr>
          <p:cNvPr id="27" name="TextBox 26">
            <a:extLst>
              <a:ext uri="{FF2B5EF4-FFF2-40B4-BE49-F238E27FC236}">
                <a16:creationId xmlns:a16="http://schemas.microsoft.com/office/drawing/2014/main" id="{231EA576-3F25-4281-9FB4-FB3852DA415C}"/>
              </a:ext>
            </a:extLst>
          </p:cNvPr>
          <p:cNvSpPr txBox="1"/>
          <p:nvPr/>
        </p:nvSpPr>
        <p:spPr>
          <a:xfrm>
            <a:off x="5415162" y="987239"/>
            <a:ext cx="1266137" cy="276999"/>
          </a:xfrm>
          <a:prstGeom prst="rect">
            <a:avLst/>
          </a:prstGeom>
          <a:noFill/>
        </p:spPr>
        <p:txBody>
          <a:bodyPr wrap="square" rtlCol="0">
            <a:spAutoFit/>
          </a:bodyPr>
          <a:lstStyle/>
          <a:p>
            <a:r>
              <a:rPr lang="en-CA" sz="1200" dirty="0"/>
              <a:t>Show UID:</a:t>
            </a:r>
          </a:p>
        </p:txBody>
      </p:sp>
      <p:sp>
        <p:nvSpPr>
          <p:cNvPr id="28" name="Rectangle 27">
            <a:extLst>
              <a:ext uri="{FF2B5EF4-FFF2-40B4-BE49-F238E27FC236}">
                <a16:creationId xmlns:a16="http://schemas.microsoft.com/office/drawing/2014/main" id="{ACC4F60B-8060-4EB8-B5B1-8D48EA717AFF}"/>
              </a:ext>
            </a:extLst>
          </p:cNvPr>
          <p:cNvSpPr/>
          <p:nvPr/>
        </p:nvSpPr>
        <p:spPr>
          <a:xfrm>
            <a:off x="6305285" y="1029120"/>
            <a:ext cx="439995"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3124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 in Progress</a:t>
            </a:r>
          </a:p>
        </p:txBody>
      </p:sp>
    </p:spTree>
    <p:extLst>
      <p:ext uri="{BB962C8B-B14F-4D97-AF65-F5344CB8AC3E}">
        <p14:creationId xmlns:p14="http://schemas.microsoft.com/office/powerpoint/2010/main" val="64718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2ED06-F37A-43E0-A1FB-7D809048EDD4}"/>
              </a:ext>
            </a:extLst>
          </p:cNvPr>
          <p:cNvPicPr>
            <a:picLocks noChangeAspect="1"/>
          </p:cNvPicPr>
          <p:nvPr/>
        </p:nvPicPr>
        <p:blipFill>
          <a:blip r:embed="rId2"/>
          <a:stretch>
            <a:fillRect/>
          </a:stretch>
        </p:blipFill>
        <p:spPr>
          <a:xfrm>
            <a:off x="460037" y="0"/>
            <a:ext cx="11271925" cy="6858000"/>
          </a:xfrm>
          <a:prstGeom prst="rect">
            <a:avLst/>
          </a:prstGeom>
        </p:spPr>
      </p:pic>
      <p:sp>
        <p:nvSpPr>
          <p:cNvPr id="6" name="TextBox 5">
            <a:extLst>
              <a:ext uri="{FF2B5EF4-FFF2-40B4-BE49-F238E27FC236}">
                <a16:creationId xmlns:a16="http://schemas.microsoft.com/office/drawing/2014/main" id="{6BD84309-2865-4CFF-BC74-A9C5B65BDD81}"/>
              </a:ext>
            </a:extLst>
          </p:cNvPr>
          <p:cNvSpPr txBox="1"/>
          <p:nvPr/>
        </p:nvSpPr>
        <p:spPr>
          <a:xfrm>
            <a:off x="460037" y="319319"/>
            <a:ext cx="3057525" cy="461665"/>
          </a:xfrm>
          <a:prstGeom prst="rect">
            <a:avLst/>
          </a:prstGeom>
          <a:solidFill>
            <a:schemeClr val="bg1"/>
          </a:solidFill>
        </p:spPr>
        <p:txBody>
          <a:bodyPr wrap="square" rtlCol="0">
            <a:spAutoFit/>
          </a:bodyPr>
          <a:lstStyle/>
          <a:p>
            <a:r>
              <a:rPr lang="en-CA" sz="2400" b="1" dirty="0"/>
              <a:t>Game in Progress</a:t>
            </a:r>
          </a:p>
        </p:txBody>
      </p:sp>
      <p:sp>
        <p:nvSpPr>
          <p:cNvPr id="7" name="Rectangle 6">
            <a:extLst>
              <a:ext uri="{FF2B5EF4-FFF2-40B4-BE49-F238E27FC236}">
                <a16:creationId xmlns:a16="http://schemas.microsoft.com/office/drawing/2014/main" id="{7C7A4E54-B7BA-4DB8-AA3D-D6A976C211E8}"/>
              </a:ext>
            </a:extLst>
          </p:cNvPr>
          <p:cNvSpPr/>
          <p:nvPr/>
        </p:nvSpPr>
        <p:spPr>
          <a:xfrm>
            <a:off x="460037" y="701336"/>
            <a:ext cx="11271925" cy="5974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BE061EBE-2A4A-444B-BD2B-337BE22CFF82}"/>
              </a:ext>
            </a:extLst>
          </p:cNvPr>
          <p:cNvPicPr>
            <a:picLocks noChangeAspect="1"/>
          </p:cNvPicPr>
          <p:nvPr/>
        </p:nvPicPr>
        <p:blipFill>
          <a:blip r:embed="rId3"/>
          <a:stretch>
            <a:fillRect/>
          </a:stretch>
        </p:blipFill>
        <p:spPr>
          <a:xfrm>
            <a:off x="1988799" y="2177052"/>
            <a:ext cx="651882" cy="2194668"/>
          </a:xfrm>
          <a:prstGeom prst="rect">
            <a:avLst/>
          </a:prstGeom>
        </p:spPr>
      </p:pic>
      <p:sp>
        <p:nvSpPr>
          <p:cNvPr id="10" name="TextBox 9">
            <a:extLst>
              <a:ext uri="{FF2B5EF4-FFF2-40B4-BE49-F238E27FC236}">
                <a16:creationId xmlns:a16="http://schemas.microsoft.com/office/drawing/2014/main" id="{182D24D0-DA10-4720-9FA2-90ABDFEC3F69}"/>
              </a:ext>
            </a:extLst>
          </p:cNvPr>
          <p:cNvSpPr txBox="1"/>
          <p:nvPr/>
        </p:nvSpPr>
        <p:spPr>
          <a:xfrm>
            <a:off x="1988799" y="1457052"/>
            <a:ext cx="5814875" cy="369332"/>
          </a:xfrm>
          <a:prstGeom prst="rect">
            <a:avLst/>
          </a:prstGeom>
          <a:noFill/>
        </p:spPr>
        <p:txBody>
          <a:bodyPr wrap="square" rtlCol="0">
            <a:spAutoFit/>
          </a:bodyPr>
          <a:lstStyle/>
          <a:p>
            <a:r>
              <a:rPr lang="en-CA" dirty="0"/>
              <a:t>There is a game in progress right now. Would you like to…</a:t>
            </a:r>
          </a:p>
        </p:txBody>
      </p:sp>
      <p:sp>
        <p:nvSpPr>
          <p:cNvPr id="11" name="TextBox 10">
            <a:extLst>
              <a:ext uri="{FF2B5EF4-FFF2-40B4-BE49-F238E27FC236}">
                <a16:creationId xmlns:a16="http://schemas.microsoft.com/office/drawing/2014/main" id="{CBE7E577-B8D3-4593-AC23-2B645CF389DF}"/>
              </a:ext>
            </a:extLst>
          </p:cNvPr>
          <p:cNvSpPr txBox="1"/>
          <p:nvPr/>
        </p:nvSpPr>
        <p:spPr>
          <a:xfrm>
            <a:off x="2576204" y="2212768"/>
            <a:ext cx="6700961" cy="369332"/>
          </a:xfrm>
          <a:prstGeom prst="rect">
            <a:avLst/>
          </a:prstGeom>
          <a:noFill/>
        </p:spPr>
        <p:txBody>
          <a:bodyPr wrap="square" rtlCol="0">
            <a:spAutoFit/>
          </a:bodyPr>
          <a:lstStyle/>
          <a:p>
            <a:r>
              <a:rPr lang="en-CA" dirty="0"/>
              <a:t>Join game with 1 ship (half of the ships have already been revealed)</a:t>
            </a:r>
          </a:p>
        </p:txBody>
      </p:sp>
      <p:sp>
        <p:nvSpPr>
          <p:cNvPr id="12" name="TextBox 11">
            <a:extLst>
              <a:ext uri="{FF2B5EF4-FFF2-40B4-BE49-F238E27FC236}">
                <a16:creationId xmlns:a16="http://schemas.microsoft.com/office/drawing/2014/main" id="{46847FC9-CAEA-4BF3-8D3E-A7F0B4D9CC7B}"/>
              </a:ext>
            </a:extLst>
          </p:cNvPr>
          <p:cNvSpPr txBox="1"/>
          <p:nvPr/>
        </p:nvSpPr>
        <p:spPr>
          <a:xfrm>
            <a:off x="2576203" y="2536528"/>
            <a:ext cx="6700961" cy="369332"/>
          </a:xfrm>
          <a:prstGeom prst="rect">
            <a:avLst/>
          </a:prstGeom>
          <a:noFill/>
        </p:spPr>
        <p:txBody>
          <a:bodyPr wrap="square" rtlCol="0">
            <a:spAutoFit/>
          </a:bodyPr>
          <a:lstStyle/>
          <a:p>
            <a:r>
              <a:rPr lang="en-CA" dirty="0"/>
              <a:t>Join game (no ships have been revealed yet)</a:t>
            </a:r>
          </a:p>
        </p:txBody>
      </p:sp>
      <p:sp>
        <p:nvSpPr>
          <p:cNvPr id="13" name="TextBox 12">
            <a:extLst>
              <a:ext uri="{FF2B5EF4-FFF2-40B4-BE49-F238E27FC236}">
                <a16:creationId xmlns:a16="http://schemas.microsoft.com/office/drawing/2014/main" id="{872AB99F-2890-4FD4-B8D7-FF2BE5B3B61D}"/>
              </a:ext>
            </a:extLst>
          </p:cNvPr>
          <p:cNvSpPr txBox="1"/>
          <p:nvPr/>
        </p:nvSpPr>
        <p:spPr>
          <a:xfrm>
            <a:off x="2576202" y="3130364"/>
            <a:ext cx="6700961" cy="369332"/>
          </a:xfrm>
          <a:prstGeom prst="rect">
            <a:avLst/>
          </a:prstGeom>
          <a:noFill/>
        </p:spPr>
        <p:txBody>
          <a:bodyPr wrap="square" rtlCol="0">
            <a:spAutoFit/>
          </a:bodyPr>
          <a:lstStyle/>
          <a:p>
            <a:r>
              <a:rPr lang="en-CA" dirty="0"/>
              <a:t>Watch as a spectator. You can see the map and the public chat.</a:t>
            </a:r>
          </a:p>
        </p:txBody>
      </p:sp>
      <p:sp>
        <p:nvSpPr>
          <p:cNvPr id="14" name="TextBox 13">
            <a:extLst>
              <a:ext uri="{FF2B5EF4-FFF2-40B4-BE49-F238E27FC236}">
                <a16:creationId xmlns:a16="http://schemas.microsoft.com/office/drawing/2014/main" id="{037507EB-55A2-4590-AD52-7029AF709A22}"/>
              </a:ext>
            </a:extLst>
          </p:cNvPr>
          <p:cNvSpPr txBox="1"/>
          <p:nvPr/>
        </p:nvSpPr>
        <p:spPr>
          <a:xfrm>
            <a:off x="2576201" y="3800924"/>
            <a:ext cx="6700961" cy="369332"/>
          </a:xfrm>
          <a:prstGeom prst="rect">
            <a:avLst/>
          </a:prstGeom>
          <a:noFill/>
        </p:spPr>
        <p:txBody>
          <a:bodyPr wrap="square" rtlCol="0">
            <a:spAutoFit/>
          </a:bodyPr>
          <a:lstStyle/>
          <a:p>
            <a:r>
              <a:rPr lang="en-CA" dirty="0"/>
              <a:t>Wait in the lobby for the next game.</a:t>
            </a:r>
          </a:p>
        </p:txBody>
      </p:sp>
      <p:sp>
        <p:nvSpPr>
          <p:cNvPr id="15" name="TextBox 14">
            <a:extLst>
              <a:ext uri="{FF2B5EF4-FFF2-40B4-BE49-F238E27FC236}">
                <a16:creationId xmlns:a16="http://schemas.microsoft.com/office/drawing/2014/main" id="{289175F1-7297-471D-ABD0-E40AB1BD0A4E}"/>
              </a:ext>
            </a:extLst>
          </p:cNvPr>
          <p:cNvSpPr txBox="1"/>
          <p:nvPr/>
        </p:nvSpPr>
        <p:spPr>
          <a:xfrm>
            <a:off x="2576201" y="4550652"/>
            <a:ext cx="8369966" cy="369332"/>
          </a:xfrm>
          <a:prstGeom prst="rect">
            <a:avLst/>
          </a:prstGeom>
          <a:noFill/>
        </p:spPr>
        <p:txBody>
          <a:bodyPr wrap="square" rtlCol="0">
            <a:spAutoFit/>
          </a:bodyPr>
          <a:lstStyle/>
          <a:p>
            <a:r>
              <a:rPr lang="en-CA" dirty="0"/>
              <a:t>Return to the start screen (you can peruse the instructions/credits while you wait)</a:t>
            </a:r>
          </a:p>
        </p:txBody>
      </p:sp>
      <p:pic>
        <p:nvPicPr>
          <p:cNvPr id="16" name="Picture 15">
            <a:extLst>
              <a:ext uri="{FF2B5EF4-FFF2-40B4-BE49-F238E27FC236}">
                <a16:creationId xmlns:a16="http://schemas.microsoft.com/office/drawing/2014/main" id="{E6D60E55-C133-4D45-97B9-72527EBBB92F}"/>
              </a:ext>
            </a:extLst>
          </p:cNvPr>
          <p:cNvPicPr>
            <a:picLocks noChangeAspect="1"/>
          </p:cNvPicPr>
          <p:nvPr/>
        </p:nvPicPr>
        <p:blipFill rotWithShape="1">
          <a:blip r:embed="rId3"/>
          <a:srcRect t="69222"/>
          <a:stretch/>
        </p:blipFill>
        <p:spPr>
          <a:xfrm>
            <a:off x="1979262" y="4407436"/>
            <a:ext cx="651882" cy="675488"/>
          </a:xfrm>
          <a:prstGeom prst="rect">
            <a:avLst/>
          </a:prstGeom>
        </p:spPr>
      </p:pic>
      <p:sp>
        <p:nvSpPr>
          <p:cNvPr id="17" name="TextBox 16">
            <a:extLst>
              <a:ext uri="{FF2B5EF4-FFF2-40B4-BE49-F238E27FC236}">
                <a16:creationId xmlns:a16="http://schemas.microsoft.com/office/drawing/2014/main" id="{D2F0C296-9442-4BE8-98F3-594310DAAF58}"/>
              </a:ext>
            </a:extLst>
          </p:cNvPr>
          <p:cNvSpPr txBox="1"/>
          <p:nvPr/>
        </p:nvSpPr>
        <p:spPr>
          <a:xfrm>
            <a:off x="4119238" y="5592730"/>
            <a:ext cx="1731146" cy="369332"/>
          </a:xfrm>
          <a:prstGeom prst="rect">
            <a:avLst/>
          </a:prstGeom>
          <a:solidFill>
            <a:srgbClr val="4363D8"/>
          </a:solidFill>
          <a:ln>
            <a:solidFill>
              <a:schemeClr val="tx1"/>
            </a:solidFill>
          </a:ln>
        </p:spPr>
        <p:txBody>
          <a:bodyPr wrap="square" rtlCol="0">
            <a:spAutoFit/>
          </a:bodyPr>
          <a:lstStyle/>
          <a:p>
            <a:pPr algn="ctr"/>
            <a:r>
              <a:rPr lang="en-CA" dirty="0"/>
              <a:t>Select</a:t>
            </a:r>
          </a:p>
        </p:txBody>
      </p:sp>
    </p:spTree>
    <p:extLst>
      <p:ext uri="{BB962C8B-B14F-4D97-AF65-F5344CB8AC3E}">
        <p14:creationId xmlns:p14="http://schemas.microsoft.com/office/powerpoint/2010/main" val="1135532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0" y="0"/>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grpSp>
        <p:nvGrpSpPr>
          <p:cNvPr id="3" name="Group 2">
            <a:extLst>
              <a:ext uri="{FF2B5EF4-FFF2-40B4-BE49-F238E27FC236}">
                <a16:creationId xmlns:a16="http://schemas.microsoft.com/office/drawing/2014/main" id="{4BD3F814-0AA3-43EE-8055-17ED83F82813}"/>
              </a:ext>
            </a:extLst>
          </p:cNvPr>
          <p:cNvGrpSpPr/>
          <p:nvPr/>
        </p:nvGrpSpPr>
        <p:grpSpPr>
          <a:xfrm>
            <a:off x="982686" y="3031840"/>
            <a:ext cx="3489341" cy="3489341"/>
            <a:chOff x="982686" y="3031840"/>
            <a:chExt cx="3489341" cy="3489341"/>
          </a:xfrm>
        </p:grpSpPr>
        <p:sp>
          <p:nvSpPr>
            <p:cNvPr id="2" name="Rectangle 1">
              <a:extLst>
                <a:ext uri="{FF2B5EF4-FFF2-40B4-BE49-F238E27FC236}">
                  <a16:creationId xmlns:a16="http://schemas.microsoft.com/office/drawing/2014/main" id="{1152650B-4959-48AA-9E51-68FD7A2E6C06}"/>
                </a:ext>
              </a:extLst>
            </p:cNvPr>
            <p:cNvSpPr/>
            <p:nvPr/>
          </p:nvSpPr>
          <p:spPr>
            <a:xfrm>
              <a:off x="982686" y="3031840"/>
              <a:ext cx="3489341" cy="3489341"/>
            </a:xfrm>
            <a:prstGeom prst="rect">
              <a:avLst/>
            </a:prstGeom>
            <a:solidFill>
              <a:srgbClr val="E619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D0CB086-3DDA-494A-9490-AAF22E998836}"/>
                </a:ext>
              </a:extLst>
            </p:cNvPr>
            <p:cNvSpPr/>
            <p:nvPr/>
          </p:nvSpPr>
          <p:spPr>
            <a:xfrm>
              <a:off x="1385048" y="3429001"/>
              <a:ext cx="2663170" cy="2663170"/>
            </a:xfrm>
            <a:prstGeom prst="rect">
              <a:avLst/>
            </a:prstGeom>
            <a:solidFill>
              <a:srgbClr val="F582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9FE4573-31C3-4177-88A7-9BF26D4CFC03}"/>
                </a:ext>
              </a:extLst>
            </p:cNvPr>
            <p:cNvSpPr/>
            <p:nvPr/>
          </p:nvSpPr>
          <p:spPr>
            <a:xfrm>
              <a:off x="1808857" y="3858011"/>
              <a:ext cx="1795477" cy="1795477"/>
            </a:xfrm>
            <a:prstGeom prst="rect">
              <a:avLst/>
            </a:prstGeom>
            <a:solidFill>
              <a:srgbClr val="FFE1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14E81F1B-14CC-428E-B0F3-AD1F96499662}"/>
                </a:ext>
              </a:extLst>
            </p:cNvPr>
            <p:cNvSpPr/>
            <p:nvPr/>
          </p:nvSpPr>
          <p:spPr>
            <a:xfrm>
              <a:off x="2239084" y="4288238"/>
              <a:ext cx="976544" cy="976544"/>
            </a:xfrm>
            <a:prstGeom prst="rect">
              <a:avLst/>
            </a:prstGeom>
            <a:solidFill>
              <a:srgbClr val="3CB4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9111368-0C45-442B-AF84-2F8BB4B8F00E}"/>
                </a:ext>
              </a:extLst>
            </p:cNvPr>
            <p:cNvSpPr/>
            <p:nvPr/>
          </p:nvSpPr>
          <p:spPr>
            <a:xfrm>
              <a:off x="2543373" y="4603250"/>
              <a:ext cx="346519" cy="346519"/>
            </a:xfrm>
            <a:prstGeom prst="rect">
              <a:avLst/>
            </a:prstGeom>
            <a:solidFill>
              <a:srgbClr val="4363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640005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308324"/>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r>
              <a:rPr lang="en-CA" dirty="0"/>
              <a:t>Maximum map size: 24</a:t>
            </a:r>
          </a:p>
          <a:p>
            <a:pPr marL="285750" indent="-285750">
              <a:buFont typeface="Arial" panose="020B0604020202020204" pitchFamily="34" charset="0"/>
              <a:buChar char="•"/>
            </a:pPr>
            <a:r>
              <a:rPr lang="en-CA" dirty="0"/>
              <a:t>Minimum map size: 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Authentication</a:t>
            </a:r>
          </a:p>
        </p:txBody>
      </p:sp>
    </p:spTree>
    <p:extLst>
      <p:ext uri="{BB962C8B-B14F-4D97-AF65-F5344CB8AC3E}">
        <p14:creationId xmlns:p14="http://schemas.microsoft.com/office/powerpoint/2010/main" val="163546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DAED6-8AC5-4E86-8B43-DB3392CE74FC}"/>
              </a:ext>
            </a:extLst>
          </p:cNvPr>
          <p:cNvSpPr txBox="1"/>
          <p:nvPr/>
        </p:nvSpPr>
        <p:spPr>
          <a:xfrm>
            <a:off x="0" y="123177"/>
            <a:ext cx="12192000" cy="369332"/>
          </a:xfrm>
          <a:prstGeom prst="rect">
            <a:avLst/>
          </a:prstGeom>
          <a:noFill/>
        </p:spPr>
        <p:txBody>
          <a:bodyPr wrap="square" rtlCol="0">
            <a:spAutoFit/>
          </a:bodyPr>
          <a:lstStyle/>
          <a:p>
            <a:r>
              <a:rPr lang="en-CA" dirty="0">
                <a:hlinkClick r:id="rId2"/>
              </a:rPr>
              <a:t>10 Firebase Realtime Database Rule Templates</a:t>
            </a:r>
            <a:endParaRPr lang="en-CA" dirty="0"/>
          </a:p>
        </p:txBody>
      </p:sp>
      <p:pic>
        <p:nvPicPr>
          <p:cNvPr id="6" name="Picture 5">
            <a:extLst>
              <a:ext uri="{FF2B5EF4-FFF2-40B4-BE49-F238E27FC236}">
                <a16:creationId xmlns:a16="http://schemas.microsoft.com/office/drawing/2014/main" id="{4B05F827-08A6-463B-9D52-367EDFDD3963}"/>
              </a:ext>
            </a:extLst>
          </p:cNvPr>
          <p:cNvPicPr>
            <a:picLocks noChangeAspect="1"/>
          </p:cNvPicPr>
          <p:nvPr/>
        </p:nvPicPr>
        <p:blipFill>
          <a:blip r:embed="rId3"/>
          <a:stretch>
            <a:fillRect/>
          </a:stretch>
        </p:blipFill>
        <p:spPr>
          <a:xfrm>
            <a:off x="122991" y="545053"/>
            <a:ext cx="5973009" cy="1914792"/>
          </a:xfrm>
          <a:prstGeom prst="rect">
            <a:avLst/>
          </a:prstGeom>
        </p:spPr>
      </p:pic>
      <p:pic>
        <p:nvPicPr>
          <p:cNvPr id="8" name="Picture 7">
            <a:extLst>
              <a:ext uri="{FF2B5EF4-FFF2-40B4-BE49-F238E27FC236}">
                <a16:creationId xmlns:a16="http://schemas.microsoft.com/office/drawing/2014/main" id="{FA8D5786-D8F1-42AA-83FB-F82323A81327}"/>
              </a:ext>
            </a:extLst>
          </p:cNvPr>
          <p:cNvPicPr>
            <a:picLocks noChangeAspect="1"/>
          </p:cNvPicPr>
          <p:nvPr/>
        </p:nvPicPr>
        <p:blipFill>
          <a:blip r:embed="rId4"/>
          <a:stretch>
            <a:fillRect/>
          </a:stretch>
        </p:blipFill>
        <p:spPr>
          <a:xfrm>
            <a:off x="122991" y="2512389"/>
            <a:ext cx="6268325" cy="2238687"/>
          </a:xfrm>
          <a:prstGeom prst="rect">
            <a:avLst/>
          </a:prstGeom>
        </p:spPr>
      </p:pic>
    </p:spTree>
    <p:extLst>
      <p:ext uri="{BB962C8B-B14F-4D97-AF65-F5344CB8AC3E}">
        <p14:creationId xmlns:p14="http://schemas.microsoft.com/office/powerpoint/2010/main" val="102651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025E-3CF2-49BB-BF4C-7F2696AFC219}"/>
              </a:ext>
            </a:extLst>
          </p:cNvPr>
          <p:cNvSpPr>
            <a:spLocks noGrp="1"/>
          </p:cNvSpPr>
          <p:nvPr>
            <p:ph type="title"/>
          </p:nvPr>
        </p:nvSpPr>
        <p:spPr>
          <a:xfrm>
            <a:off x="0" y="0"/>
            <a:ext cx="3888419" cy="1028670"/>
          </a:xfrm>
        </p:spPr>
        <p:txBody>
          <a:bodyPr/>
          <a:lstStyle/>
          <a:p>
            <a:r>
              <a:rPr lang="en-CA" dirty="0"/>
              <a:t>Rules Syntax</a:t>
            </a:r>
          </a:p>
        </p:txBody>
      </p:sp>
      <p:pic>
        <p:nvPicPr>
          <p:cNvPr id="6" name="Picture 5">
            <a:extLst>
              <a:ext uri="{FF2B5EF4-FFF2-40B4-BE49-F238E27FC236}">
                <a16:creationId xmlns:a16="http://schemas.microsoft.com/office/drawing/2014/main" id="{20207D3C-6FC0-4DDB-8373-02FEFED47538}"/>
              </a:ext>
            </a:extLst>
          </p:cNvPr>
          <p:cNvPicPr>
            <a:picLocks noChangeAspect="1"/>
          </p:cNvPicPr>
          <p:nvPr/>
        </p:nvPicPr>
        <p:blipFill>
          <a:blip r:embed="rId2"/>
          <a:stretch>
            <a:fillRect/>
          </a:stretch>
        </p:blipFill>
        <p:spPr>
          <a:xfrm>
            <a:off x="75370" y="754602"/>
            <a:ext cx="2077729" cy="3419913"/>
          </a:xfrm>
          <a:prstGeom prst="rect">
            <a:avLst/>
          </a:prstGeom>
        </p:spPr>
      </p:pic>
      <p:sp>
        <p:nvSpPr>
          <p:cNvPr id="8" name="TextBox 7">
            <a:extLst>
              <a:ext uri="{FF2B5EF4-FFF2-40B4-BE49-F238E27FC236}">
                <a16:creationId xmlns:a16="http://schemas.microsoft.com/office/drawing/2014/main" id="{DEE62E72-BC7F-489E-AF23-43663C52FDB4}"/>
              </a:ext>
            </a:extLst>
          </p:cNvPr>
          <p:cNvSpPr txBox="1"/>
          <p:nvPr/>
        </p:nvSpPr>
        <p:spPr>
          <a:xfrm>
            <a:off x="3549677" y="145003"/>
            <a:ext cx="9507811" cy="369332"/>
          </a:xfrm>
          <a:prstGeom prst="rect">
            <a:avLst/>
          </a:prstGeom>
          <a:noFill/>
        </p:spPr>
        <p:txBody>
          <a:bodyPr wrap="square">
            <a:spAutoFit/>
          </a:bodyPr>
          <a:lstStyle/>
          <a:p>
            <a:r>
              <a:rPr lang="en-CA" dirty="0">
                <a:hlinkClick r:id="rId3"/>
              </a:rPr>
              <a:t>Understand Firebase Realtime Database Rules  |  Firebase Documentation (google.com)</a:t>
            </a:r>
            <a:endParaRPr lang="en-CA" dirty="0"/>
          </a:p>
        </p:txBody>
      </p:sp>
      <p:pic>
        <p:nvPicPr>
          <p:cNvPr id="10" name="Picture 9">
            <a:extLst>
              <a:ext uri="{FF2B5EF4-FFF2-40B4-BE49-F238E27FC236}">
                <a16:creationId xmlns:a16="http://schemas.microsoft.com/office/drawing/2014/main" id="{3765B1E6-C9E2-44AD-9FB8-1F1E290EC1C2}"/>
              </a:ext>
            </a:extLst>
          </p:cNvPr>
          <p:cNvPicPr>
            <a:picLocks noChangeAspect="1"/>
          </p:cNvPicPr>
          <p:nvPr/>
        </p:nvPicPr>
        <p:blipFill>
          <a:blip r:embed="rId4"/>
          <a:stretch>
            <a:fillRect/>
          </a:stretch>
        </p:blipFill>
        <p:spPr>
          <a:xfrm>
            <a:off x="2474291" y="814236"/>
            <a:ext cx="6812589" cy="2242701"/>
          </a:xfrm>
          <a:prstGeom prst="rect">
            <a:avLst/>
          </a:prstGeom>
        </p:spPr>
      </p:pic>
      <p:pic>
        <p:nvPicPr>
          <p:cNvPr id="12" name="Picture 11">
            <a:extLst>
              <a:ext uri="{FF2B5EF4-FFF2-40B4-BE49-F238E27FC236}">
                <a16:creationId xmlns:a16="http://schemas.microsoft.com/office/drawing/2014/main" id="{B939CCDD-4E1A-45A4-A770-E55B3CFED678}"/>
              </a:ext>
            </a:extLst>
          </p:cNvPr>
          <p:cNvPicPr>
            <a:picLocks noChangeAspect="1"/>
          </p:cNvPicPr>
          <p:nvPr/>
        </p:nvPicPr>
        <p:blipFill>
          <a:blip r:embed="rId5"/>
          <a:stretch>
            <a:fillRect/>
          </a:stretch>
        </p:blipFill>
        <p:spPr>
          <a:xfrm>
            <a:off x="2340941" y="3158935"/>
            <a:ext cx="6364909" cy="1758819"/>
          </a:xfrm>
          <a:prstGeom prst="rect">
            <a:avLst/>
          </a:prstGeom>
        </p:spPr>
      </p:pic>
      <p:pic>
        <p:nvPicPr>
          <p:cNvPr id="14" name="Picture 13">
            <a:extLst>
              <a:ext uri="{FF2B5EF4-FFF2-40B4-BE49-F238E27FC236}">
                <a16:creationId xmlns:a16="http://schemas.microsoft.com/office/drawing/2014/main" id="{F83CF894-7477-48A3-90DF-B6E5EC8AC9E7}"/>
              </a:ext>
            </a:extLst>
          </p:cNvPr>
          <p:cNvPicPr>
            <a:picLocks noChangeAspect="1"/>
          </p:cNvPicPr>
          <p:nvPr/>
        </p:nvPicPr>
        <p:blipFill>
          <a:blip r:embed="rId6"/>
          <a:stretch>
            <a:fillRect/>
          </a:stretch>
        </p:blipFill>
        <p:spPr>
          <a:xfrm>
            <a:off x="2340941" y="4917754"/>
            <a:ext cx="6041059" cy="1940246"/>
          </a:xfrm>
          <a:prstGeom prst="rect">
            <a:avLst/>
          </a:prstGeom>
        </p:spPr>
      </p:pic>
    </p:spTree>
    <p:extLst>
      <p:ext uri="{BB962C8B-B14F-4D97-AF65-F5344CB8AC3E}">
        <p14:creationId xmlns:p14="http://schemas.microsoft.com/office/powerpoint/2010/main" val="3277157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6E60-B30C-4106-9DE1-0513B1A17C74}"/>
              </a:ext>
            </a:extLst>
          </p:cNvPr>
          <p:cNvSpPr>
            <a:spLocks noGrp="1"/>
          </p:cNvSpPr>
          <p:nvPr>
            <p:ph type="title"/>
          </p:nvPr>
        </p:nvSpPr>
        <p:spPr>
          <a:xfrm>
            <a:off x="0" y="-28036"/>
            <a:ext cx="7684363" cy="709073"/>
          </a:xfrm>
        </p:spPr>
        <p:txBody>
          <a:bodyPr/>
          <a:lstStyle/>
          <a:p>
            <a:r>
              <a:rPr lang="en-CA" dirty="0"/>
              <a:t>Referencing Data in Other Paths</a:t>
            </a:r>
          </a:p>
        </p:txBody>
      </p:sp>
      <p:pic>
        <p:nvPicPr>
          <p:cNvPr id="5" name="Picture 4">
            <a:extLst>
              <a:ext uri="{FF2B5EF4-FFF2-40B4-BE49-F238E27FC236}">
                <a16:creationId xmlns:a16="http://schemas.microsoft.com/office/drawing/2014/main" id="{56D5D71B-1CDA-49CB-9D3D-CF56B616BEC1}"/>
              </a:ext>
            </a:extLst>
          </p:cNvPr>
          <p:cNvPicPr>
            <a:picLocks noChangeAspect="1"/>
          </p:cNvPicPr>
          <p:nvPr/>
        </p:nvPicPr>
        <p:blipFill>
          <a:blip r:embed="rId2"/>
          <a:stretch>
            <a:fillRect/>
          </a:stretch>
        </p:blipFill>
        <p:spPr>
          <a:xfrm>
            <a:off x="244876" y="681037"/>
            <a:ext cx="2629267" cy="1790950"/>
          </a:xfrm>
          <a:prstGeom prst="rect">
            <a:avLst/>
          </a:prstGeom>
        </p:spPr>
      </p:pic>
      <p:sp>
        <p:nvSpPr>
          <p:cNvPr id="7" name="TextBox 6">
            <a:extLst>
              <a:ext uri="{FF2B5EF4-FFF2-40B4-BE49-F238E27FC236}">
                <a16:creationId xmlns:a16="http://schemas.microsoft.com/office/drawing/2014/main" id="{1A0D6D37-BEF8-4184-B4C3-11A98EF9F850}"/>
              </a:ext>
            </a:extLst>
          </p:cNvPr>
          <p:cNvSpPr txBox="1"/>
          <p:nvPr/>
        </p:nvSpPr>
        <p:spPr>
          <a:xfrm>
            <a:off x="7521606" y="102963"/>
            <a:ext cx="4960398" cy="646331"/>
          </a:xfrm>
          <a:prstGeom prst="rect">
            <a:avLst/>
          </a:prstGeom>
          <a:noFill/>
        </p:spPr>
        <p:txBody>
          <a:bodyPr wrap="square">
            <a:spAutoFit/>
          </a:bodyPr>
          <a:lstStyle/>
          <a:p>
            <a:r>
              <a:rPr lang="en-CA" dirty="0">
                <a:hlinkClick r:id="rId3"/>
              </a:rPr>
              <a:t>Use conditions in Realtime Database Rules  |  Firebase Documentation (google.com)</a:t>
            </a:r>
            <a:endParaRPr lang="en-CA" dirty="0"/>
          </a:p>
        </p:txBody>
      </p:sp>
      <p:pic>
        <p:nvPicPr>
          <p:cNvPr id="9" name="Picture 8">
            <a:extLst>
              <a:ext uri="{FF2B5EF4-FFF2-40B4-BE49-F238E27FC236}">
                <a16:creationId xmlns:a16="http://schemas.microsoft.com/office/drawing/2014/main" id="{8A70DA08-2294-4343-8C1F-72E1351B7CBC}"/>
              </a:ext>
            </a:extLst>
          </p:cNvPr>
          <p:cNvPicPr>
            <a:picLocks noChangeAspect="1"/>
          </p:cNvPicPr>
          <p:nvPr/>
        </p:nvPicPr>
        <p:blipFill>
          <a:blip r:embed="rId4"/>
          <a:stretch>
            <a:fillRect/>
          </a:stretch>
        </p:blipFill>
        <p:spPr>
          <a:xfrm>
            <a:off x="3265061" y="1341254"/>
            <a:ext cx="8316486" cy="2619741"/>
          </a:xfrm>
          <a:prstGeom prst="rect">
            <a:avLst/>
          </a:prstGeom>
        </p:spPr>
      </p:pic>
    </p:spTree>
    <p:extLst>
      <p:ext uri="{BB962C8B-B14F-4D97-AF65-F5344CB8AC3E}">
        <p14:creationId xmlns:p14="http://schemas.microsoft.com/office/powerpoint/2010/main" val="1447547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sp>
        <p:nvSpPr>
          <p:cNvPr id="4" name="TextBox 3">
            <a:extLst>
              <a:ext uri="{FF2B5EF4-FFF2-40B4-BE49-F238E27FC236}">
                <a16:creationId xmlns:a16="http://schemas.microsoft.com/office/drawing/2014/main" id="{5808898B-D0F0-40CB-BA1A-5FB30D6E19FF}"/>
              </a:ext>
            </a:extLst>
          </p:cNvPr>
          <p:cNvSpPr txBox="1"/>
          <p:nvPr/>
        </p:nvSpPr>
        <p:spPr>
          <a:xfrm>
            <a:off x="228600" y="1009650"/>
            <a:ext cx="11296650" cy="646331"/>
          </a:xfrm>
          <a:prstGeom prst="rect">
            <a:avLst/>
          </a:prstGeom>
          <a:noFill/>
        </p:spPr>
        <p:txBody>
          <a:bodyPr wrap="square" rtlCol="0">
            <a:spAutoFit/>
          </a:bodyPr>
          <a:lstStyle/>
          <a:p>
            <a:r>
              <a:rPr lang="en-GB" dirty="0">
                <a:hlinkClick r:id="rId2"/>
              </a:rPr>
              <a:t>Users in Firebase Projects  |  Firebase Documentation (google.com)</a:t>
            </a:r>
            <a:endParaRPr lang="en-GB" dirty="0"/>
          </a:p>
          <a:p>
            <a:endParaRPr lang="en-CA" dirty="0"/>
          </a:p>
        </p:txBody>
      </p:sp>
      <p:pic>
        <p:nvPicPr>
          <p:cNvPr id="6" name="Picture 5">
            <a:extLst>
              <a:ext uri="{FF2B5EF4-FFF2-40B4-BE49-F238E27FC236}">
                <a16:creationId xmlns:a16="http://schemas.microsoft.com/office/drawing/2014/main" id="{A317C79F-267D-4C68-9D6F-0B9895127F45}"/>
              </a:ext>
            </a:extLst>
          </p:cNvPr>
          <p:cNvPicPr>
            <a:picLocks noChangeAspect="1"/>
          </p:cNvPicPr>
          <p:nvPr/>
        </p:nvPicPr>
        <p:blipFill>
          <a:blip r:embed="rId3"/>
          <a:stretch>
            <a:fillRect/>
          </a:stretch>
        </p:blipFill>
        <p:spPr>
          <a:xfrm>
            <a:off x="505041" y="1748063"/>
            <a:ext cx="8133121" cy="3793636"/>
          </a:xfrm>
          <a:prstGeom prst="rect">
            <a:avLst/>
          </a:prstGeom>
        </p:spPr>
      </p:pic>
    </p:spTree>
    <p:extLst>
      <p:ext uri="{BB962C8B-B14F-4D97-AF65-F5344CB8AC3E}">
        <p14:creationId xmlns:p14="http://schemas.microsoft.com/office/powerpoint/2010/main" val="309944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pic>
        <p:nvPicPr>
          <p:cNvPr id="5" name="Picture 4">
            <a:extLst>
              <a:ext uri="{FF2B5EF4-FFF2-40B4-BE49-F238E27FC236}">
                <a16:creationId xmlns:a16="http://schemas.microsoft.com/office/drawing/2014/main" id="{2BD1DF78-3A6A-4417-B841-8889D2282081}"/>
              </a:ext>
            </a:extLst>
          </p:cNvPr>
          <p:cNvPicPr>
            <a:picLocks noChangeAspect="1"/>
          </p:cNvPicPr>
          <p:nvPr/>
        </p:nvPicPr>
        <p:blipFill>
          <a:blip r:embed="rId2"/>
          <a:stretch>
            <a:fillRect/>
          </a:stretch>
        </p:blipFill>
        <p:spPr>
          <a:xfrm>
            <a:off x="285161" y="1829137"/>
            <a:ext cx="6620464" cy="5028863"/>
          </a:xfrm>
          <a:prstGeom prst="rect">
            <a:avLst/>
          </a:prstGeom>
        </p:spPr>
      </p:pic>
      <p:sp>
        <p:nvSpPr>
          <p:cNvPr id="8" name="TextBox 7">
            <a:extLst>
              <a:ext uri="{FF2B5EF4-FFF2-40B4-BE49-F238E27FC236}">
                <a16:creationId xmlns:a16="http://schemas.microsoft.com/office/drawing/2014/main" id="{F02DD037-8C4B-4845-ACE2-92F736C59C11}"/>
              </a:ext>
            </a:extLst>
          </p:cNvPr>
          <p:cNvSpPr txBox="1"/>
          <p:nvPr/>
        </p:nvSpPr>
        <p:spPr>
          <a:xfrm>
            <a:off x="285161" y="842118"/>
            <a:ext cx="6176962" cy="646331"/>
          </a:xfrm>
          <a:prstGeom prst="rect">
            <a:avLst/>
          </a:prstGeom>
          <a:noFill/>
        </p:spPr>
        <p:txBody>
          <a:bodyPr wrap="square">
            <a:spAutoFit/>
          </a:bodyPr>
          <a:lstStyle/>
          <a:p>
            <a:r>
              <a:rPr lang="en-GB" dirty="0">
                <a:hlinkClick r:id="rId3"/>
              </a:rPr>
              <a:t>Security Rules and Firebase Authentication  |  Firebase Documentation (google.com)</a:t>
            </a:r>
            <a:endParaRPr lang="en-CA" dirty="0"/>
          </a:p>
        </p:txBody>
      </p:sp>
    </p:spTree>
    <p:extLst>
      <p:ext uri="{BB962C8B-B14F-4D97-AF65-F5344CB8AC3E}">
        <p14:creationId xmlns:p14="http://schemas.microsoft.com/office/powerpoint/2010/main" val="2748585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Disconnection</a:t>
            </a:r>
          </a:p>
        </p:txBody>
      </p:sp>
    </p:spTree>
    <p:extLst>
      <p:ext uri="{BB962C8B-B14F-4D97-AF65-F5344CB8AC3E}">
        <p14:creationId xmlns:p14="http://schemas.microsoft.com/office/powerpoint/2010/main" val="4264296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2BC86F-F130-4725-8C11-DAFBDFBC50C3}"/>
              </a:ext>
            </a:extLst>
          </p:cNvPr>
          <p:cNvSpPr txBox="1"/>
          <p:nvPr/>
        </p:nvSpPr>
        <p:spPr>
          <a:xfrm>
            <a:off x="71021" y="2121763"/>
            <a:ext cx="1544715" cy="923330"/>
          </a:xfrm>
          <a:prstGeom prst="rect">
            <a:avLst/>
          </a:prstGeom>
          <a:noFill/>
        </p:spPr>
        <p:txBody>
          <a:bodyPr wrap="square" rtlCol="0">
            <a:spAutoFit/>
          </a:bodyPr>
          <a:lstStyle/>
          <a:p>
            <a:r>
              <a:rPr lang="en-CA" dirty="0"/>
              <a:t>Player in game</a:t>
            </a:r>
          </a:p>
          <a:p>
            <a:r>
              <a:rPr lang="en-CA" sz="1200" dirty="0"/>
              <a:t>UID: 2354235</a:t>
            </a:r>
          </a:p>
          <a:p>
            <a:r>
              <a:rPr lang="en-CA" sz="1200" dirty="0"/>
              <a:t>Status: </a:t>
            </a:r>
            <a:r>
              <a:rPr lang="en-CA" sz="1200" dirty="0" err="1"/>
              <a:t>InGame</a:t>
            </a:r>
            <a:endParaRPr lang="en-CA" sz="1200" dirty="0"/>
          </a:p>
          <a:p>
            <a:r>
              <a:rPr lang="en-CA" sz="1200" dirty="0" err="1"/>
              <a:t>GameID</a:t>
            </a:r>
            <a:r>
              <a:rPr lang="en-CA" sz="1200" dirty="0"/>
              <a:t>: 4345</a:t>
            </a:r>
          </a:p>
        </p:txBody>
      </p:sp>
      <p:cxnSp>
        <p:nvCxnSpPr>
          <p:cNvPr id="7" name="Straight Arrow Connector 6">
            <a:extLst>
              <a:ext uri="{FF2B5EF4-FFF2-40B4-BE49-F238E27FC236}">
                <a16:creationId xmlns:a16="http://schemas.microsoft.com/office/drawing/2014/main" id="{728EA8BC-55E5-4A94-93BC-34DA329C6302}"/>
              </a:ext>
            </a:extLst>
          </p:cNvPr>
          <p:cNvCxnSpPr>
            <a:cxnSpLocks/>
            <a:stCxn id="5" idx="3"/>
          </p:cNvCxnSpPr>
          <p:nvPr/>
        </p:nvCxnSpPr>
        <p:spPr>
          <a:xfrm flipV="1">
            <a:off x="1615736" y="1997476"/>
            <a:ext cx="2157274" cy="585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0E3BD7-91DB-4718-AE1C-6144DE19826E}"/>
              </a:ext>
            </a:extLst>
          </p:cNvPr>
          <p:cNvSpPr txBox="1"/>
          <p:nvPr/>
        </p:nvSpPr>
        <p:spPr>
          <a:xfrm rot="20647960">
            <a:off x="2024109" y="1937097"/>
            <a:ext cx="1526960" cy="369332"/>
          </a:xfrm>
          <a:prstGeom prst="rect">
            <a:avLst/>
          </a:prstGeom>
          <a:noFill/>
        </p:spPr>
        <p:txBody>
          <a:bodyPr wrap="square" rtlCol="0">
            <a:spAutoFit/>
          </a:bodyPr>
          <a:lstStyle/>
          <a:p>
            <a:r>
              <a:rPr lang="en-CA" dirty="0"/>
              <a:t>disconnected</a:t>
            </a:r>
          </a:p>
        </p:txBody>
      </p:sp>
      <p:sp>
        <p:nvSpPr>
          <p:cNvPr id="10" name="TextBox 9">
            <a:extLst>
              <a:ext uri="{FF2B5EF4-FFF2-40B4-BE49-F238E27FC236}">
                <a16:creationId xmlns:a16="http://schemas.microsoft.com/office/drawing/2014/main" id="{2389FD06-DC61-48CF-96C7-3AB12B021020}"/>
              </a:ext>
            </a:extLst>
          </p:cNvPr>
          <p:cNvSpPr txBox="1"/>
          <p:nvPr/>
        </p:nvSpPr>
        <p:spPr>
          <a:xfrm rot="20607831">
            <a:off x="2020280" y="2323161"/>
            <a:ext cx="1544715" cy="276999"/>
          </a:xfrm>
          <a:prstGeom prst="rect">
            <a:avLst/>
          </a:prstGeom>
          <a:noFill/>
        </p:spPr>
        <p:txBody>
          <a:bodyPr wrap="square" rtlCol="0">
            <a:spAutoFit/>
          </a:bodyPr>
          <a:lstStyle/>
          <a:p>
            <a:r>
              <a:rPr lang="en-CA" sz="1200" dirty="0"/>
              <a:t>Status: Disconnected</a:t>
            </a:r>
          </a:p>
        </p:txBody>
      </p:sp>
      <p:cxnSp>
        <p:nvCxnSpPr>
          <p:cNvPr id="11" name="Straight Arrow Connector 10">
            <a:extLst>
              <a:ext uri="{FF2B5EF4-FFF2-40B4-BE49-F238E27FC236}">
                <a16:creationId xmlns:a16="http://schemas.microsoft.com/office/drawing/2014/main" id="{0526B088-7654-4D35-99C2-8998058AEC6F}"/>
              </a:ext>
            </a:extLst>
          </p:cNvPr>
          <p:cNvCxnSpPr>
            <a:cxnSpLocks/>
          </p:cNvCxnSpPr>
          <p:nvPr/>
        </p:nvCxnSpPr>
        <p:spPr>
          <a:xfrm flipV="1">
            <a:off x="3773010" y="1189608"/>
            <a:ext cx="1988598" cy="80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77F6044-5E55-4324-8D27-60AD1896EDDA}"/>
              </a:ext>
            </a:extLst>
          </p:cNvPr>
          <p:cNvSpPr txBox="1"/>
          <p:nvPr/>
        </p:nvSpPr>
        <p:spPr>
          <a:xfrm rot="20215100">
            <a:off x="4106716" y="1235371"/>
            <a:ext cx="1526960" cy="369332"/>
          </a:xfrm>
          <a:prstGeom prst="rect">
            <a:avLst/>
          </a:prstGeom>
          <a:noFill/>
        </p:spPr>
        <p:txBody>
          <a:bodyPr wrap="square" rtlCol="0">
            <a:spAutoFit/>
          </a:bodyPr>
          <a:lstStyle/>
          <a:p>
            <a:r>
              <a:rPr lang="en-CA" dirty="0"/>
              <a:t>reconnected</a:t>
            </a:r>
          </a:p>
        </p:txBody>
      </p:sp>
      <p:sp>
        <p:nvSpPr>
          <p:cNvPr id="15" name="TextBox 14">
            <a:extLst>
              <a:ext uri="{FF2B5EF4-FFF2-40B4-BE49-F238E27FC236}">
                <a16:creationId xmlns:a16="http://schemas.microsoft.com/office/drawing/2014/main" id="{5260F2D6-9A72-4E3D-A489-F942C0E3F776}"/>
              </a:ext>
            </a:extLst>
          </p:cNvPr>
          <p:cNvSpPr txBox="1"/>
          <p:nvPr/>
        </p:nvSpPr>
        <p:spPr>
          <a:xfrm>
            <a:off x="3323079" y="3265399"/>
            <a:ext cx="1544715" cy="1846659"/>
          </a:xfrm>
          <a:prstGeom prst="rect">
            <a:avLst/>
          </a:prstGeom>
          <a:noFill/>
        </p:spPr>
        <p:txBody>
          <a:bodyPr wrap="square" rtlCol="0">
            <a:spAutoFit/>
          </a:bodyPr>
          <a:lstStyle/>
          <a:p>
            <a:r>
              <a:rPr lang="en-CA" dirty="0"/>
              <a:t>Long outage, new game has started or old game has finished</a:t>
            </a:r>
          </a:p>
          <a:p>
            <a:r>
              <a:rPr lang="en-CA" sz="1200" dirty="0"/>
              <a:t>(</a:t>
            </a:r>
            <a:r>
              <a:rPr lang="en-CA" sz="1200" dirty="0" err="1"/>
              <a:t>GameID</a:t>
            </a:r>
            <a:r>
              <a:rPr lang="en-CA" sz="1200" dirty="0"/>
              <a:t>: 2332)</a:t>
            </a:r>
          </a:p>
          <a:p>
            <a:endParaRPr lang="en-CA" sz="1200" dirty="0"/>
          </a:p>
        </p:txBody>
      </p:sp>
      <p:cxnSp>
        <p:nvCxnSpPr>
          <p:cNvPr id="16" name="Straight Arrow Connector 15">
            <a:extLst>
              <a:ext uri="{FF2B5EF4-FFF2-40B4-BE49-F238E27FC236}">
                <a16:creationId xmlns:a16="http://schemas.microsoft.com/office/drawing/2014/main" id="{3634287F-8E50-4F43-B8D8-CA9D77B2EED4}"/>
              </a:ext>
            </a:extLst>
          </p:cNvPr>
          <p:cNvCxnSpPr>
            <a:cxnSpLocks/>
          </p:cNvCxnSpPr>
          <p:nvPr/>
        </p:nvCxnSpPr>
        <p:spPr>
          <a:xfrm>
            <a:off x="3686626" y="1997476"/>
            <a:ext cx="1548295" cy="219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34A099-AF7E-4927-982D-3F984AA60683}"/>
              </a:ext>
            </a:extLst>
          </p:cNvPr>
          <p:cNvSpPr txBox="1"/>
          <p:nvPr/>
        </p:nvSpPr>
        <p:spPr>
          <a:xfrm>
            <a:off x="4725907" y="1538330"/>
            <a:ext cx="1544715" cy="1107996"/>
          </a:xfrm>
          <a:prstGeom prst="rect">
            <a:avLst/>
          </a:prstGeom>
          <a:noFill/>
        </p:spPr>
        <p:txBody>
          <a:bodyPr wrap="square" rtlCol="0">
            <a:spAutoFit/>
          </a:bodyPr>
          <a:lstStyle/>
          <a:p>
            <a:r>
              <a:rPr lang="en-CA" dirty="0"/>
              <a:t>Short outage, same game in progress</a:t>
            </a:r>
          </a:p>
          <a:p>
            <a:r>
              <a:rPr lang="en-CA" sz="1200" dirty="0"/>
              <a:t>(</a:t>
            </a:r>
            <a:r>
              <a:rPr lang="en-CA" sz="1200" dirty="0" err="1"/>
              <a:t>GameID</a:t>
            </a:r>
            <a:r>
              <a:rPr lang="en-CA" sz="1200" dirty="0"/>
              <a:t>: 4345)</a:t>
            </a:r>
          </a:p>
        </p:txBody>
      </p:sp>
      <p:sp>
        <p:nvSpPr>
          <p:cNvPr id="19" name="TextBox 18">
            <a:extLst>
              <a:ext uri="{FF2B5EF4-FFF2-40B4-BE49-F238E27FC236}">
                <a16:creationId xmlns:a16="http://schemas.microsoft.com/office/drawing/2014/main" id="{8CA6337A-1D6F-4C17-847F-3EE5E8214411}"/>
              </a:ext>
            </a:extLst>
          </p:cNvPr>
          <p:cNvSpPr txBox="1"/>
          <p:nvPr/>
        </p:nvSpPr>
        <p:spPr>
          <a:xfrm>
            <a:off x="5962149" y="734591"/>
            <a:ext cx="2666179" cy="646331"/>
          </a:xfrm>
          <a:prstGeom prst="rect">
            <a:avLst/>
          </a:prstGeom>
          <a:noFill/>
        </p:spPr>
        <p:txBody>
          <a:bodyPr wrap="square" rtlCol="0">
            <a:spAutoFit/>
          </a:bodyPr>
          <a:lstStyle/>
          <a:p>
            <a:r>
              <a:rPr lang="en-CA" dirty="0"/>
              <a:t>Hide “connection lost” pop up, continue</a:t>
            </a:r>
            <a:endParaRPr lang="en-CA" sz="1200" dirty="0"/>
          </a:p>
        </p:txBody>
      </p:sp>
      <p:sp>
        <p:nvSpPr>
          <p:cNvPr id="20" name="TextBox 19">
            <a:extLst>
              <a:ext uri="{FF2B5EF4-FFF2-40B4-BE49-F238E27FC236}">
                <a16:creationId xmlns:a16="http://schemas.microsoft.com/office/drawing/2014/main" id="{A0579358-0116-48B7-917C-937EBB4F6DF3}"/>
              </a:ext>
            </a:extLst>
          </p:cNvPr>
          <p:cNvSpPr txBox="1"/>
          <p:nvPr/>
        </p:nvSpPr>
        <p:spPr>
          <a:xfrm>
            <a:off x="5349076" y="4073175"/>
            <a:ext cx="2666179" cy="1015663"/>
          </a:xfrm>
          <a:prstGeom prst="rect">
            <a:avLst/>
          </a:prstGeom>
          <a:noFill/>
        </p:spPr>
        <p:txBody>
          <a:bodyPr wrap="square" rtlCol="0">
            <a:spAutoFit/>
          </a:bodyPr>
          <a:lstStyle/>
          <a:p>
            <a:r>
              <a:rPr lang="en-CA" sz="1200" dirty="0"/>
              <a:t>Move user to “there is a game in progress, what would you like to do?” page</a:t>
            </a:r>
          </a:p>
          <a:p>
            <a:r>
              <a:rPr lang="en-CA" sz="1200" dirty="0"/>
              <a:t>Status: Spectating etc.</a:t>
            </a:r>
          </a:p>
          <a:p>
            <a:r>
              <a:rPr lang="en-CA" sz="1200" dirty="0" err="1"/>
              <a:t>GameID</a:t>
            </a:r>
            <a:r>
              <a:rPr lang="en-CA" sz="1200" dirty="0"/>
              <a:t>: -1111</a:t>
            </a:r>
          </a:p>
        </p:txBody>
      </p:sp>
      <p:sp>
        <p:nvSpPr>
          <p:cNvPr id="21" name="TextBox 20">
            <a:extLst>
              <a:ext uri="{FF2B5EF4-FFF2-40B4-BE49-F238E27FC236}">
                <a16:creationId xmlns:a16="http://schemas.microsoft.com/office/drawing/2014/main" id="{364B278A-6FDD-45F7-A791-16CD60D6D59A}"/>
              </a:ext>
            </a:extLst>
          </p:cNvPr>
          <p:cNvSpPr txBox="1"/>
          <p:nvPr/>
        </p:nvSpPr>
        <p:spPr>
          <a:xfrm>
            <a:off x="304060" y="5779259"/>
            <a:ext cx="2623352" cy="646331"/>
          </a:xfrm>
          <a:prstGeom prst="rect">
            <a:avLst/>
          </a:prstGeom>
          <a:noFill/>
        </p:spPr>
        <p:txBody>
          <a:bodyPr wrap="square" rtlCol="0">
            <a:spAutoFit/>
          </a:bodyPr>
          <a:lstStyle/>
          <a:p>
            <a:r>
              <a:rPr lang="en-CA" dirty="0"/>
              <a:t>When a game is not in progress, </a:t>
            </a:r>
            <a:r>
              <a:rPr lang="en-CA" dirty="0" err="1"/>
              <a:t>GameID</a:t>
            </a:r>
            <a:r>
              <a:rPr lang="en-CA" dirty="0"/>
              <a:t> = 0000</a:t>
            </a:r>
            <a:endParaRPr lang="en-CA" sz="1200" dirty="0"/>
          </a:p>
        </p:txBody>
      </p:sp>
    </p:spTree>
    <p:extLst>
      <p:ext uri="{BB962C8B-B14F-4D97-AF65-F5344CB8AC3E}">
        <p14:creationId xmlns:p14="http://schemas.microsoft.com/office/powerpoint/2010/main" val="29257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20611</TotalTime>
  <Words>3043</Words>
  <Application>Microsoft Office PowerPoint</Application>
  <PresentationFormat>Widescreen</PresentationFormat>
  <Paragraphs>662</Paragraphs>
  <Slides>67</Slides>
  <Notes>0</Notes>
  <HiddenSlides>0</HiddenSlides>
  <MMClips>12</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67</vt:i4>
      </vt:variant>
    </vt:vector>
  </HeadingPairs>
  <TitlesOfParts>
    <vt:vector size="88"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vt:lpstr>
      <vt:lpstr>PowerPoint Presentation</vt:lpstr>
      <vt:lpstr>Game in Progress</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Authentication</vt:lpstr>
      <vt:lpstr>PowerPoint Presentation</vt:lpstr>
      <vt:lpstr>Rules Syntax</vt:lpstr>
      <vt:lpstr>Referencing Data in Other Paths</vt:lpstr>
      <vt:lpstr>What a User Object Contains</vt:lpstr>
      <vt:lpstr>What a User Object Contains</vt:lpstr>
      <vt:lpstr>Disconnection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616</cp:revision>
  <dcterms:created xsi:type="dcterms:W3CDTF">2020-10-13T01:51:13Z</dcterms:created>
  <dcterms:modified xsi:type="dcterms:W3CDTF">2022-03-13T17:20:21Z</dcterms:modified>
</cp:coreProperties>
</file>